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>
      <p:cViewPr>
        <p:scale>
          <a:sx n="100" d="100"/>
          <a:sy n="100" d="100"/>
        </p:scale>
        <p:origin x="-294" y="-80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fld id="{0F9B84EA-7D68-4D60-9CB1-D50884785D1C}" type="datetimeFigureOut">
              <a:rPr lang="zh-CN" altLang="en-US"/>
              <a:pPr/>
              <a:t>2020/4/9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2788773-9857-4DE1-84CA-2B6B8CD7038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1367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fld id="{D2A48B96-639E-45A3-A0BA-2464DFDB1FAA}" type="datetimeFigureOut">
              <a:rPr lang="zh-CN" altLang="en-US"/>
              <a:pPr/>
              <a:t>2020/4/9</a:t>
            </a:fld>
            <a:endParaRPr lang="zh-CN" altLang="en-US"/>
          </a:p>
        </p:txBody>
      </p:sp>
      <p:sp>
        <p:nvSpPr>
          <p:cNvPr id="819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F3E809-F89B-4681-B07D-78B1C7E8085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45955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om/jianli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4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excel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word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3E809-F89B-4681-B07D-78B1C7E8085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30133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3E809-F89B-4681-B07D-78B1C7E8085C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25464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3E809-F89B-4681-B07D-78B1C7E8085C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4292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3E809-F89B-4681-B07D-78B1C7E8085C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4253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3E809-F89B-4681-B07D-78B1C7E8085C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9743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3E809-F89B-4681-B07D-78B1C7E8085C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4764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3E809-F89B-4681-B07D-78B1C7E8085C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7084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3E809-F89B-4681-B07D-78B1C7E8085C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1376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3E809-F89B-4681-B07D-78B1C7E8085C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3159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3E809-F89B-4681-B07D-78B1C7E8085C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0649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3E809-F89B-4681-B07D-78B1C7E8085C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0628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3E809-F89B-4681-B07D-78B1C7E8085C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2075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3E809-F89B-4681-B07D-78B1C7E8085C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42985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3E809-F89B-4681-B07D-78B1C7E8085C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36256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3E809-F89B-4681-B07D-78B1C7E8085C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9192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3E809-F89B-4681-B07D-78B1C7E8085C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5348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3E809-F89B-4681-B07D-78B1C7E8085C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9723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              </a:t>
            </a:r>
          </a:p>
          <a:p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3E809-F89B-4681-B07D-78B1C7E8085C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153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3E809-F89B-4681-B07D-78B1C7E8085C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4755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3E809-F89B-4681-B07D-78B1C7E8085C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18874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3E809-F89B-4681-B07D-78B1C7E8085C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78390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3E809-F89B-4681-B07D-78B1C7E8085C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2768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3E809-F89B-4681-B07D-78B1C7E8085C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3738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5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7"/>
          <p:cNvGrpSpPr>
            <a:grpSpLocks/>
          </p:cNvGrpSpPr>
          <p:nvPr userDrawn="1"/>
        </p:nvGrpSpPr>
        <p:grpSpPr bwMode="auto">
          <a:xfrm>
            <a:off x="-31750" y="0"/>
            <a:ext cx="9144000" cy="5143500"/>
            <a:chOff x="-558316" y="-27671"/>
            <a:chExt cx="12192000" cy="6858000"/>
          </a:xfrm>
        </p:grpSpPr>
        <p:pic>
          <p:nvPicPr>
            <p:cNvPr id="4" name="图片 8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58316" y="-27671"/>
              <a:ext cx="12192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图片 9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58316" y="-27671"/>
              <a:ext cx="12192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图片 12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" y="182166"/>
            <a:ext cx="8743950" cy="477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6063" y="-134541"/>
            <a:ext cx="1152526" cy="129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13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5625" y="4277916"/>
            <a:ext cx="1081088" cy="107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14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870418">
            <a:off x="7789466" y="-1102122"/>
            <a:ext cx="1759744" cy="324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15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1" y="98823"/>
            <a:ext cx="227013" cy="302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7"/>
          <p:cNvPicPr>
            <a:picLocks noChangeAspect="1" noChangeArrowheads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4" y="4813697"/>
            <a:ext cx="16827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3825" y="3933826"/>
            <a:ext cx="1262063" cy="1241822"/>
          </a:xfrm>
          <a:custGeom>
            <a:avLst/>
            <a:gdLst>
              <a:gd name="connsiteX0" fmla="*/ 0 w 3645415"/>
              <a:gd name="connsiteY0" fmla="*/ 0 h 3584455"/>
              <a:gd name="connsiteX1" fmla="*/ 3645415 w 3645415"/>
              <a:gd name="connsiteY1" fmla="*/ 0 h 3584455"/>
              <a:gd name="connsiteX2" fmla="*/ 3645415 w 3645415"/>
              <a:gd name="connsiteY2" fmla="*/ 3584455 h 3584455"/>
              <a:gd name="connsiteX3" fmla="*/ 2685509 w 3645415"/>
              <a:gd name="connsiteY3" fmla="*/ 3584455 h 3584455"/>
              <a:gd name="connsiteX4" fmla="*/ 2764656 w 3645415"/>
              <a:gd name="connsiteY4" fmla="*/ 3580459 h 3584455"/>
              <a:gd name="connsiteX5" fmla="*/ 3459780 w 3645415"/>
              <a:gd name="connsiteY5" fmla="*/ 2810165 h 3584455"/>
              <a:gd name="connsiteX6" fmla="*/ 2685489 w 3645415"/>
              <a:gd name="connsiteY6" fmla="*/ 2035874 h 3584455"/>
              <a:gd name="connsiteX7" fmla="*/ 1911198 w 3645415"/>
              <a:gd name="connsiteY7" fmla="*/ 2810165 h 3584455"/>
              <a:gd name="connsiteX8" fmla="*/ 2606322 w 3645415"/>
              <a:gd name="connsiteY8" fmla="*/ 3580459 h 3584455"/>
              <a:gd name="connsiteX9" fmla="*/ 2685469 w 3645415"/>
              <a:gd name="connsiteY9" fmla="*/ 3584455 h 3584455"/>
              <a:gd name="connsiteX10" fmla="*/ 0 w 3645415"/>
              <a:gd name="connsiteY10" fmla="*/ 3584455 h 3584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45415" h="3584455">
                <a:moveTo>
                  <a:pt x="0" y="0"/>
                </a:moveTo>
                <a:lnTo>
                  <a:pt x="3645415" y="0"/>
                </a:lnTo>
                <a:lnTo>
                  <a:pt x="3645415" y="3584455"/>
                </a:lnTo>
                <a:lnTo>
                  <a:pt x="2685509" y="3584455"/>
                </a:lnTo>
                <a:lnTo>
                  <a:pt x="2764656" y="3580459"/>
                </a:lnTo>
                <a:cubicBezTo>
                  <a:pt x="3155097" y="3540807"/>
                  <a:pt x="3459780" y="3211067"/>
                  <a:pt x="3459780" y="2810165"/>
                </a:cubicBezTo>
                <a:cubicBezTo>
                  <a:pt x="3459780" y="2382536"/>
                  <a:pt x="3113118" y="2035874"/>
                  <a:pt x="2685489" y="2035874"/>
                </a:cubicBezTo>
                <a:cubicBezTo>
                  <a:pt x="2257860" y="2035874"/>
                  <a:pt x="1911198" y="2382536"/>
                  <a:pt x="1911198" y="2810165"/>
                </a:cubicBezTo>
                <a:cubicBezTo>
                  <a:pt x="1911198" y="3211067"/>
                  <a:pt x="2215882" y="3540807"/>
                  <a:pt x="2606322" y="3580459"/>
                </a:cubicBezTo>
                <a:lnTo>
                  <a:pt x="2685469" y="3584455"/>
                </a:lnTo>
                <a:lnTo>
                  <a:pt x="0" y="358445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46735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925" y="233363"/>
            <a:ext cx="8312150" cy="467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7"/>
          <p:cNvGrpSpPr>
            <a:grpSpLocks/>
          </p:cNvGrpSpPr>
          <p:nvPr userDrawn="1"/>
        </p:nvGrpSpPr>
        <p:grpSpPr bwMode="auto">
          <a:xfrm>
            <a:off x="-19050" y="0"/>
            <a:ext cx="9163050" cy="5143500"/>
            <a:chOff x="785437" y="286390"/>
            <a:chExt cx="12217400" cy="6858000"/>
          </a:xfrm>
        </p:grpSpPr>
        <p:pic>
          <p:nvPicPr>
            <p:cNvPr id="4" name="图片 8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837" y="286390"/>
              <a:ext cx="12192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图片 9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437" y="286390"/>
              <a:ext cx="1219200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90567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925" y="233363"/>
            <a:ext cx="8312150" cy="467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7"/>
          <p:cNvGrpSpPr>
            <a:grpSpLocks/>
          </p:cNvGrpSpPr>
          <p:nvPr userDrawn="1"/>
        </p:nvGrpSpPr>
        <p:grpSpPr bwMode="auto">
          <a:xfrm>
            <a:off x="-19050" y="0"/>
            <a:ext cx="9163050" cy="5143500"/>
            <a:chOff x="785437" y="286390"/>
            <a:chExt cx="12217400" cy="6858000"/>
          </a:xfrm>
        </p:grpSpPr>
        <p:pic>
          <p:nvPicPr>
            <p:cNvPr id="4" name="图片 8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837" y="286390"/>
              <a:ext cx="12192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图片 9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437" y="286390"/>
              <a:ext cx="1219200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图片 12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163" y="-39291"/>
            <a:ext cx="9144001" cy="5336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4656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925" y="233363"/>
            <a:ext cx="8312150" cy="467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7"/>
          <p:cNvGrpSpPr>
            <a:grpSpLocks/>
          </p:cNvGrpSpPr>
          <p:nvPr userDrawn="1"/>
        </p:nvGrpSpPr>
        <p:grpSpPr bwMode="auto">
          <a:xfrm>
            <a:off x="26988" y="0"/>
            <a:ext cx="9144000" cy="5143500"/>
            <a:chOff x="-558316" y="-27671"/>
            <a:chExt cx="12192000" cy="6858000"/>
          </a:xfrm>
        </p:grpSpPr>
        <p:pic>
          <p:nvPicPr>
            <p:cNvPr id="4" name="图片 8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58316" y="-27671"/>
              <a:ext cx="12192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图片 9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58316" y="-27671"/>
              <a:ext cx="12192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图片 12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125" y="-41672"/>
            <a:ext cx="8921750" cy="5185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14"/>
          <p:cNvGrpSpPr>
            <a:grpSpLocks/>
          </p:cNvGrpSpPr>
          <p:nvPr userDrawn="1"/>
        </p:nvGrpSpPr>
        <p:grpSpPr bwMode="auto">
          <a:xfrm>
            <a:off x="8151813" y="3968353"/>
            <a:ext cx="1084262" cy="1175147"/>
            <a:chOff x="8138319" y="3968750"/>
            <a:chExt cx="1083469" cy="1174750"/>
          </a:xfrm>
        </p:grpSpPr>
        <p:pic>
          <p:nvPicPr>
            <p:cNvPr id="8" name="图片 3"/>
            <p:cNvPicPr>
              <a:picLocks noChangeAspect="1" noChangeArrowheads="1"/>
            </p:cNvPicPr>
            <p:nvPr userDrawn="1"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94688" y="3968750"/>
              <a:ext cx="927100" cy="1174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文本框 16"/>
            <p:cNvSpPr txBox="1">
              <a:spLocks noChangeArrowheads="1"/>
            </p:cNvSpPr>
            <p:nvPr/>
          </p:nvSpPr>
          <p:spPr bwMode="auto">
            <a:xfrm>
              <a:off x="8138319" y="4155615"/>
              <a:ext cx="312677" cy="553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Tx/>
                <a:buNone/>
                <a:defRPr/>
              </a:pPr>
              <a:r>
                <a:rPr lang="zh-CN" altLang="en-US" sz="1000" b="1" dirty="0">
                  <a:latin typeface="宋体" panose="02010600030101010101" pitchFamily="2" charset="-122"/>
                </a:rPr>
                <a:t>龙</a:t>
              </a:r>
              <a:endParaRPr lang="en-US" altLang="zh-CN" sz="1000" b="1" dirty="0">
                <a:latin typeface="宋体" panose="02010600030101010101" pitchFamily="2" charset="-122"/>
              </a:endParaRPr>
            </a:p>
            <a:p>
              <a:pPr>
                <a:buFontTx/>
                <a:buNone/>
                <a:defRPr/>
              </a:pPr>
              <a:r>
                <a:rPr lang="zh-CN" altLang="en-US" sz="1000" b="1" dirty="0">
                  <a:latin typeface="宋体" panose="02010600030101010101" pitchFamily="2" charset="-122"/>
                </a:rPr>
                <a:t>小</a:t>
              </a:r>
              <a:endParaRPr lang="en-US" altLang="zh-CN" sz="1000" b="1" dirty="0">
                <a:latin typeface="宋体" panose="02010600030101010101" pitchFamily="2" charset="-122"/>
              </a:endParaRPr>
            </a:p>
            <a:p>
              <a:pPr>
                <a:buFontTx/>
                <a:buNone/>
                <a:defRPr/>
              </a:pPr>
              <a:r>
                <a:rPr lang="zh-CN" altLang="en-US" sz="1000" b="1" dirty="0">
                  <a:latin typeface="宋体" panose="02010600030101010101" pitchFamily="2" charset="-122"/>
                </a:rPr>
                <a:t>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5533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605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图片 6" descr="图片包含 雨, 自然, 室内&#10;&#10;描述已自动生成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" y="-1191"/>
            <a:ext cx="9139237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图片 8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" y="0"/>
            <a:ext cx="9107487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图片 9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" y="0"/>
            <a:ext cx="9107487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itchFamily="2" charset="-122"/>
          <a:ea typeface="等线 Light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itchFamily="2" charset="-122"/>
          <a:ea typeface="等线 Light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itchFamily="2" charset="-122"/>
          <a:ea typeface="等线 Light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itchFamily="2" charset="-122"/>
          <a:ea typeface="等线 Light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itchFamily="2" charset="-122"/>
          <a:ea typeface="等线 Light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itchFamily="2" charset="-122"/>
          <a:ea typeface="等线 Light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itchFamily="2" charset="-122"/>
          <a:ea typeface="等线 Light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itchFamily="2" charset="-122"/>
          <a:ea typeface="等线 Light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等线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等线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等线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等线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等线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microsoft.com/office/2007/relationships/hdphoto" Target="../media/hdphoto1.wdp"/><Relationship Id="rId4" Type="http://schemas.openxmlformats.org/officeDocument/2006/relationships/image" Target="../media/image1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image" Target="../media/image2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2460154" y="1579864"/>
            <a:ext cx="720725" cy="540544"/>
          </a:xfrm>
          <a:prstGeom prst="ellipse">
            <a:avLst/>
          </a:prstGeom>
          <a:solidFill>
            <a:srgbClr val="DC0781"/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 sz="4400" b="1">
              <a:solidFill>
                <a:prstClr val="white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267" name="标题 1"/>
          <p:cNvSpPr txBox="1">
            <a:spLocks noChangeArrowheads="1"/>
          </p:cNvSpPr>
          <p:nvPr/>
        </p:nvSpPr>
        <p:spPr bwMode="auto">
          <a:xfrm>
            <a:off x="1907704" y="1419622"/>
            <a:ext cx="5400675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50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850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850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850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850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850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850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850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850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44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10 </a:t>
            </a:r>
            <a:r>
              <a:rPr lang="zh-CN" altLang="en-US" sz="44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宇宙生命之谜</a:t>
            </a:r>
          </a:p>
        </p:txBody>
      </p:sp>
      <p:pic>
        <p:nvPicPr>
          <p:cNvPr id="11268" name="图片 2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931790"/>
            <a:ext cx="2847975" cy="420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0" y="4240312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0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579437" y="1086815"/>
            <a:ext cx="7985125" cy="1057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b="1" dirty="0">
                <a:latin typeface="宋体" pitchFamily="2" charset="-122"/>
              </a:rPr>
              <a:t>    上节课，我们初读了</a:t>
            </a:r>
            <a:r>
              <a:rPr lang="en-US" altLang="zh-CN" sz="2800" b="1" dirty="0">
                <a:latin typeface="宋体" pitchFamily="2" charset="-122"/>
              </a:rPr>
              <a:t>《</a:t>
            </a:r>
            <a:r>
              <a:rPr lang="zh-CN" altLang="en-US" sz="2800" b="1" dirty="0">
                <a:latin typeface="宋体" pitchFamily="2" charset="-122"/>
              </a:rPr>
              <a:t>宇宙生命之谜</a:t>
            </a:r>
            <a:r>
              <a:rPr lang="en-US" altLang="zh-CN" sz="2800" b="1" dirty="0">
                <a:latin typeface="宋体" pitchFamily="2" charset="-122"/>
              </a:rPr>
              <a:t>》</a:t>
            </a:r>
            <a:r>
              <a:rPr lang="zh-CN" altLang="en-US" sz="2800" b="1" dirty="0">
                <a:latin typeface="宋体" pitchFamily="2" charset="-122"/>
              </a:rPr>
              <a:t>，大家还记得课文主要讲了什么内容吗？</a:t>
            </a: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604838" y="2361010"/>
            <a:ext cx="7974012" cy="2091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0060A8"/>
                </a:solidFill>
                <a:latin typeface="楷体" pitchFamily="49" charset="-122"/>
                <a:ea typeface="楷体" pitchFamily="49" charset="-122"/>
              </a:rPr>
              <a:t>    作者围绕宇宙生命之谜，分析了宇宙中哪些天体可能有生命存在，生命存在必须具备哪些条件，火星是否存在生命，从而得出结论：宇宙是否存在生命还有待探索。</a:t>
            </a:r>
            <a:endParaRPr lang="en-US" altLang="zh-CN" sz="2800" b="1" dirty="0">
              <a:solidFill>
                <a:srgbClr val="0060A8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: 圆角 1"/>
          <p:cNvSpPr/>
          <p:nvPr/>
        </p:nvSpPr>
        <p:spPr bwMode="auto">
          <a:xfrm>
            <a:off x="3523571" y="123478"/>
            <a:ext cx="2096859" cy="715089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600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课文讲解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579438" y="524840"/>
            <a:ext cx="7592962" cy="1274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b="1" dirty="0">
                <a:latin typeface="宋体" pitchFamily="2" charset="-122"/>
              </a:rPr>
              <a:t>朗读课文，找出生命存在的前提条件是什么？</a:t>
            </a: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579439" y="1799035"/>
            <a:ext cx="7705725" cy="260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Calibri" pitchFamily="34" charset="0"/>
              <a:buAutoNum type="arabicPeriod"/>
            </a:pPr>
            <a:r>
              <a:rPr lang="zh-CN" altLang="en-US" sz="2800" b="1" dirty="0">
                <a:solidFill>
                  <a:srgbClr val="0060A8"/>
                </a:solidFill>
                <a:latin typeface="楷体" pitchFamily="49" charset="-122"/>
                <a:ea typeface="楷体" pitchFamily="49" charset="-122"/>
              </a:rPr>
              <a:t>适合生物生存的温度，一般是</a:t>
            </a:r>
            <a:r>
              <a:rPr lang="en-US" altLang="zh-CN" sz="2800" b="1" dirty="0">
                <a:solidFill>
                  <a:srgbClr val="0060A8"/>
                </a:solidFill>
                <a:latin typeface="楷体" pitchFamily="49" charset="-122"/>
                <a:ea typeface="楷体" pitchFamily="49" charset="-122"/>
              </a:rPr>
              <a:t>-50℃</a:t>
            </a:r>
            <a:r>
              <a:rPr lang="zh-CN" altLang="en-US" sz="2800" b="1" dirty="0">
                <a:solidFill>
                  <a:srgbClr val="0060A8"/>
                </a:solidFill>
                <a:latin typeface="楷体" pitchFamily="49" charset="-122"/>
                <a:ea typeface="楷体" pitchFamily="49" charset="-122"/>
              </a:rPr>
              <a:t>～</a:t>
            </a:r>
            <a:r>
              <a:rPr lang="en-US" altLang="zh-CN" sz="2800" b="1" dirty="0">
                <a:solidFill>
                  <a:srgbClr val="0060A8"/>
                </a:solidFill>
                <a:latin typeface="楷体" pitchFamily="49" charset="-122"/>
                <a:ea typeface="楷体" pitchFamily="49" charset="-122"/>
              </a:rPr>
              <a:t>150</a:t>
            </a:r>
            <a:r>
              <a:rPr lang="zh-CN" altLang="en-US" sz="2800" b="1" dirty="0">
                <a:solidFill>
                  <a:srgbClr val="0060A8"/>
                </a:solidFill>
                <a:latin typeface="楷体" pitchFamily="49" charset="-122"/>
                <a:ea typeface="楷体" pitchFamily="49" charset="-122"/>
              </a:rPr>
              <a:t>℃之间。</a:t>
            </a:r>
            <a:endParaRPr lang="en-US" altLang="zh-CN" sz="2800" b="1" dirty="0">
              <a:solidFill>
                <a:srgbClr val="0060A8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  <a:buFont typeface="Calibri" pitchFamily="34" charset="0"/>
              <a:buAutoNum type="arabicPeriod"/>
            </a:pPr>
            <a:r>
              <a:rPr lang="zh-CN" altLang="en-US" sz="2800" b="1" dirty="0">
                <a:solidFill>
                  <a:srgbClr val="0060A8"/>
                </a:solidFill>
                <a:latin typeface="楷体" pitchFamily="49" charset="-122"/>
                <a:ea typeface="楷体" pitchFamily="49" charset="-122"/>
              </a:rPr>
              <a:t>必要的水分。</a:t>
            </a:r>
            <a:endParaRPr lang="en-US" altLang="zh-CN" sz="2800" b="1" dirty="0">
              <a:solidFill>
                <a:srgbClr val="0060A8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  <a:buFont typeface="Calibri" pitchFamily="34" charset="0"/>
              <a:buAutoNum type="arabicPeriod"/>
            </a:pPr>
            <a:r>
              <a:rPr lang="zh-CN" altLang="en-US" sz="2800" b="1" dirty="0">
                <a:solidFill>
                  <a:srgbClr val="0060A8"/>
                </a:solidFill>
                <a:latin typeface="楷体" pitchFamily="49" charset="-122"/>
                <a:ea typeface="楷体" pitchFamily="49" charset="-122"/>
              </a:rPr>
              <a:t>适当成分的大气。</a:t>
            </a:r>
            <a:endParaRPr lang="en-US" altLang="zh-CN" sz="2800" b="1" dirty="0">
              <a:solidFill>
                <a:srgbClr val="0060A8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  <a:buFont typeface="Calibri" pitchFamily="34" charset="0"/>
              <a:buAutoNum type="arabicPeriod"/>
            </a:pPr>
            <a:r>
              <a:rPr lang="zh-CN" altLang="en-US" sz="2800" b="1" dirty="0">
                <a:solidFill>
                  <a:srgbClr val="0060A8"/>
                </a:solidFill>
                <a:latin typeface="楷体" pitchFamily="49" charset="-122"/>
                <a:ea typeface="楷体" pitchFamily="49" charset="-122"/>
              </a:rPr>
              <a:t>有足够的光和热。</a:t>
            </a:r>
            <a:endParaRPr lang="en-US" altLang="zh-CN" sz="2800" b="1" dirty="0">
              <a:solidFill>
                <a:srgbClr val="0060A8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858839" y="587057"/>
            <a:ext cx="5761037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b="1" dirty="0">
                <a:latin typeface="宋体" pitchFamily="2" charset="-122"/>
              </a:rPr>
              <a:t>判断下面星球是否存在生命。</a:t>
            </a: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858838" y="1409700"/>
            <a:ext cx="7745412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水星：</a:t>
            </a:r>
            <a:r>
              <a:rPr lang="zh-CN" altLang="en-US" sz="32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离太阳最近，朝向太阳的一面表面温度达到</a:t>
            </a:r>
            <a:r>
              <a:rPr lang="en-US" altLang="zh-CN" sz="32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300</a:t>
            </a:r>
            <a:r>
              <a:rPr lang="zh-CN" altLang="en-US" sz="32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～</a:t>
            </a:r>
            <a:r>
              <a:rPr lang="en-US" altLang="zh-CN" sz="32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400℃</a:t>
            </a:r>
            <a:r>
              <a:rPr lang="zh-CN" altLang="en-US" sz="32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，不可能存在生命。</a:t>
            </a:r>
            <a:endParaRPr lang="en-US" altLang="zh-CN" sz="3200" b="1" dirty="0">
              <a:solidFill>
                <a:srgbClr val="0070C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金星：</a:t>
            </a:r>
            <a:r>
              <a:rPr lang="zh-CN" altLang="en-US" sz="32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缺氧、缺水、表面温度极高。</a:t>
            </a:r>
            <a:endParaRPr lang="en-US" altLang="zh-CN" sz="3200" b="1" dirty="0">
              <a:solidFill>
                <a:srgbClr val="0070C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木星、土星、天王星、海王星：</a:t>
            </a:r>
            <a:r>
              <a:rPr lang="zh-CN" altLang="en-US" sz="32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离太阳很远，它们的表面温度，一般都低于</a:t>
            </a:r>
            <a:r>
              <a:rPr lang="en-US" altLang="zh-CN" sz="32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-400℃</a:t>
            </a:r>
            <a:r>
              <a:rPr lang="zh-CN" altLang="en-US" sz="32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3200" b="1" dirty="0">
              <a:solidFill>
                <a:srgbClr val="0070C0"/>
              </a:solidFill>
              <a:latin typeface="楷体" pitchFamily="49" charset="-122"/>
              <a:ea typeface="楷体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858839" y="1544241"/>
            <a:ext cx="1120775" cy="21788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858839" y="2433638"/>
            <a:ext cx="1120775" cy="21669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971550" y="2920604"/>
            <a:ext cx="5545138" cy="12263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635001" y="672781"/>
            <a:ext cx="6553200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b="1" dirty="0">
                <a:latin typeface="宋体" pitchFamily="2" charset="-122"/>
              </a:rPr>
              <a:t>了解火星？体会作者用词的准确。</a:t>
            </a: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631825" y="1491854"/>
            <a:ext cx="7704138" cy="1274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    太阳系中唯一还可能存在生命的行星是火星。</a:t>
            </a:r>
            <a:endParaRPr lang="en-US" altLang="zh-CN" sz="3200" b="1" dirty="0">
              <a:solidFill>
                <a:srgbClr val="0070C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3132139" y="1491854"/>
            <a:ext cx="865187" cy="5131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54162" y="2626271"/>
            <a:ext cx="5859463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还可能存在生命的行星是火星。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781050" y="3291830"/>
            <a:ext cx="7250113" cy="1057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如果去掉“唯一”，意思就大不相同了。这体现了科普文语言的严谨性。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bldLvl="0" animBg="1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534045" y="1298747"/>
            <a:ext cx="8064500" cy="1057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b="1" dirty="0">
                <a:latin typeface="宋体" pitchFamily="2" charset="-122"/>
              </a:rPr>
              <a:t>    火星上是否有生命存在呢？人类是否有能移居火星呢？在文中找一找证明你的观点。</a:t>
            </a: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2341563" y="2859782"/>
            <a:ext cx="4679950" cy="1574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观点一：有生命存在。</a:t>
            </a: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观点二：没有生命存在。</a:t>
            </a: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观点三：未证实。</a:t>
            </a:r>
            <a:endParaRPr lang="en-US" altLang="zh-CN" sz="2800" b="1" dirty="0">
              <a:solidFill>
                <a:srgbClr val="0070C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: 圆角 1"/>
          <p:cNvSpPr/>
          <p:nvPr/>
        </p:nvSpPr>
        <p:spPr bwMode="auto">
          <a:xfrm>
            <a:off x="3523570" y="123478"/>
            <a:ext cx="2096859" cy="715089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600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引导探索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684213" y="951310"/>
            <a:ext cx="467995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观点一：有生命存在。</a:t>
            </a: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431800" y="1650207"/>
            <a:ext cx="8280400" cy="2091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从理论上说，宇宙无限，地球不是唯一。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火星与地球相似。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）自转时间相似。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）有昼夜、昼夜长短相近，有四季更替。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431800" y="1203598"/>
            <a:ext cx="8280400" cy="260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科学家的两种猜测。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）火星表面的黑色线条是火星人开挖的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运河。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）火星表面颜色随季节而变化，是火星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表面植物在变色。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684213" y="951310"/>
            <a:ext cx="467995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观点二：没有生命存在。</a:t>
            </a: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468313" y="1923678"/>
            <a:ext cx="8280400" cy="2091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科学家的两种猜测不成立。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）拍摄的火星照片证实火星上没有运河。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）近距离观测，证实火星表面颜色的四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季变化不是植物在变色。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539750" y="1237060"/>
            <a:ext cx="8280400" cy="3126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火星上水分少、大气稀薄、温度低、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无磁场，“火星上生命难以存在”。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探测器着陆火星，两个重要结果：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）火星的土壤未检测到有机分子，没有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有机分子，植物就不可能生长。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）火星表面未发现微生物存在。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755651" y="951310"/>
            <a:ext cx="3529013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观点三：未证实。</a:t>
            </a: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755650" y="1924051"/>
            <a:ext cx="7920038" cy="1057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生命物质也许存在于火星的岩层之中，这有待进一步研究。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275606"/>
            <a:ext cx="5761038" cy="1060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303464" y="1672984"/>
            <a:ext cx="1800225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b="1" dirty="0">
                <a:latin typeface="宋体" pitchFamily="2" charset="-122"/>
              </a:rPr>
              <a:t>第</a:t>
            </a:r>
            <a:r>
              <a:rPr lang="en-US" altLang="zh-CN" sz="3200" b="1" dirty="0">
                <a:latin typeface="宋体" pitchFamily="2" charset="-122"/>
              </a:rPr>
              <a:t>1</a:t>
            </a:r>
            <a:r>
              <a:rPr lang="zh-CN" altLang="en-US" sz="3200" b="1" dirty="0">
                <a:latin typeface="宋体" pitchFamily="2" charset="-122"/>
              </a:rPr>
              <a:t>课时</a:t>
            </a: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4" y="2356248"/>
            <a:ext cx="5761037" cy="1153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5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824414" y="2826544"/>
            <a:ext cx="1800225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b="1">
                <a:latin typeface="宋体" pitchFamily="2" charset="-122"/>
              </a:rPr>
              <a:t>第</a:t>
            </a:r>
            <a:r>
              <a:rPr lang="en-US" altLang="zh-CN" sz="3200" b="1">
                <a:latin typeface="宋体" pitchFamily="2" charset="-122"/>
              </a:rPr>
              <a:t>2</a:t>
            </a:r>
            <a:r>
              <a:rPr lang="zh-CN" altLang="en-US" sz="3200" b="1">
                <a:latin typeface="宋体" pitchFamily="2" charset="-122"/>
              </a:rPr>
              <a:t>课时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755651" y="1221582"/>
            <a:ext cx="7993063" cy="2091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科学家的两种猜测不成立。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）拍摄的照片证实火星上没有运河。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）近距离观测。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证实火星表面颜色的四季变化不是植物在变色。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39750" y="935607"/>
            <a:ext cx="7632700" cy="1057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0060A8"/>
                </a:solidFill>
                <a:latin typeface="楷体" pitchFamily="49" charset="-122"/>
                <a:ea typeface="楷体" pitchFamily="49" charset="-122"/>
              </a:rPr>
              <a:t>    地球之外是否有生命存在，是人类一直探索的宇宙之谜。</a:t>
            </a: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544514" y="2194323"/>
            <a:ext cx="7920037" cy="2091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科学家们经过理论上和实际上的种种考证，尚未得出明确结论。但我们仍相信地球以外的太空中，有生命存在的可能，而这有待于进一步的探索。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622300" y="1501379"/>
            <a:ext cx="7646988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b="1" dirty="0">
                <a:latin typeface="宋体" pitchFamily="2" charset="-122"/>
              </a:rPr>
              <a:t>你们知道文章是按照什么顺序行文的吗？</a:t>
            </a:r>
            <a:endParaRPr lang="en-US" altLang="zh-CN" sz="2800" b="1" dirty="0">
              <a:latin typeface="宋体" pitchFamily="2" charset="-122"/>
            </a:endParaRPr>
          </a:p>
        </p:txBody>
      </p:sp>
      <p:sp>
        <p:nvSpPr>
          <p:cNvPr id="4" name="矩形: 圆角 1"/>
          <p:cNvSpPr/>
          <p:nvPr/>
        </p:nvSpPr>
        <p:spPr bwMode="auto">
          <a:xfrm>
            <a:off x="3478535" y="32862"/>
            <a:ext cx="2096859" cy="715089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600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总结全文</a:t>
            </a: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629196" y="2497831"/>
            <a:ext cx="792003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提出问题</a:t>
            </a:r>
            <a:r>
              <a:rPr lang="en-US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分析探究</a:t>
            </a:r>
            <a:r>
              <a:rPr lang="en-US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得出目前的结论。</a:t>
            </a:r>
            <a:endParaRPr lang="en-US" altLang="zh-CN" sz="2800" b="1" dirty="0">
              <a:solidFill>
                <a:srgbClr val="0070C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文本框 4"/>
          <p:cNvSpPr txBox="1">
            <a:spLocks noChangeArrowheads="1"/>
          </p:cNvSpPr>
          <p:nvPr/>
        </p:nvSpPr>
        <p:spPr bwMode="auto">
          <a:xfrm>
            <a:off x="352425" y="1608535"/>
            <a:ext cx="596900" cy="287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宇宙生命之谜</a:t>
            </a:r>
          </a:p>
        </p:txBody>
      </p:sp>
      <p:sp>
        <p:nvSpPr>
          <p:cNvPr id="4" name="左大括号 3"/>
          <p:cNvSpPr>
            <a:spLocks/>
          </p:cNvSpPr>
          <p:nvPr/>
        </p:nvSpPr>
        <p:spPr bwMode="auto">
          <a:xfrm>
            <a:off x="979489" y="1407319"/>
            <a:ext cx="249237" cy="2886075"/>
          </a:xfrm>
          <a:prstGeom prst="leftBrace">
            <a:avLst>
              <a:gd name="adj1" fmla="val 56254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1400">
              <a:solidFill>
                <a:srgbClr val="FFCC99"/>
              </a:solidFill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103313" y="1329929"/>
            <a:ext cx="7065962" cy="508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提出问题：地球之外是否有生命存在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111250" y="2220516"/>
            <a:ext cx="1017588" cy="982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分析问题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111250" y="3702845"/>
            <a:ext cx="7683499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得出结论：地球之外是否有生命存在是一个谜</a:t>
            </a:r>
          </a:p>
        </p:txBody>
      </p:sp>
      <p:sp>
        <p:nvSpPr>
          <p:cNvPr id="2" name="矩形: 圆角 1"/>
          <p:cNvSpPr/>
          <p:nvPr/>
        </p:nvSpPr>
        <p:spPr bwMode="auto">
          <a:xfrm>
            <a:off x="3413354" y="123478"/>
            <a:ext cx="2096859" cy="715089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600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板书设计</a:t>
            </a:r>
          </a:p>
        </p:txBody>
      </p:sp>
      <p:sp>
        <p:nvSpPr>
          <p:cNvPr id="14" name="左大括号 13"/>
          <p:cNvSpPr>
            <a:spLocks/>
          </p:cNvSpPr>
          <p:nvPr/>
        </p:nvSpPr>
        <p:spPr bwMode="auto">
          <a:xfrm>
            <a:off x="2065338" y="1869282"/>
            <a:ext cx="201612" cy="1565672"/>
          </a:xfrm>
          <a:prstGeom prst="leftBrace">
            <a:avLst>
              <a:gd name="adj1" fmla="val 56182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1400">
              <a:solidFill>
                <a:srgbClr val="FFCC99"/>
              </a:solidFill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233613" y="1733551"/>
            <a:ext cx="6553200" cy="1574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必备的四个条件   推测太阳系中唯一还可能存在生命的是火星   研究星上暂未发现生命   太空仍可能存在生命</a:t>
            </a:r>
          </a:p>
        </p:txBody>
      </p:sp>
      <p:cxnSp>
        <p:nvCxnSpPr>
          <p:cNvPr id="8" name="直接箭头连接符 7"/>
          <p:cNvCxnSpPr/>
          <p:nvPr/>
        </p:nvCxnSpPr>
        <p:spPr>
          <a:xfrm>
            <a:off x="4788024" y="2067694"/>
            <a:ext cx="57626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5868144" y="2520978"/>
            <a:ext cx="57626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3780065" y="3047679"/>
            <a:ext cx="57626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/>
      <p:bldP spid="6" grpId="0"/>
      <p:bldP spid="7" grpId="0"/>
      <p:bldP spid="14" grpId="0" bldLvl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图片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5100" y="2085975"/>
            <a:ext cx="3733800" cy="206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4611688" y="2846785"/>
            <a:ext cx="1079500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地球</a:t>
            </a: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4131136" y="2566988"/>
            <a:ext cx="51706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太阳系</a:t>
            </a: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973849" y="2769394"/>
            <a:ext cx="517065" cy="73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宇宙</a:t>
            </a:r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3515186" y="2603897"/>
            <a:ext cx="51706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银河系</a:t>
            </a:r>
          </a:p>
        </p:txBody>
      </p:sp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530225" y="1232298"/>
            <a:ext cx="7416800" cy="919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b="1" dirty="0">
                <a:latin typeface="宋体" pitchFamily="2" charset="-122"/>
              </a:rPr>
              <a:t>    老师这里有几个圆圈，把银河系、太阳系、地球、宇宙填入相应的圆圈内，试试看吧</a:t>
            </a:r>
            <a:r>
              <a:rPr lang="en-US" altLang="zh-CN" sz="2400" b="1" dirty="0">
                <a:latin typeface="宋体" pitchFamily="2" charset="-122"/>
              </a:rPr>
              <a:t>!</a:t>
            </a:r>
            <a:endParaRPr lang="zh-CN" altLang="en-US" sz="2400" b="1" dirty="0">
              <a:latin typeface="宋体" pitchFamily="2" charset="-122"/>
            </a:endParaRP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282008" y="0"/>
            <a:ext cx="2413000" cy="732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4000" b="1" dirty="0">
                <a:solidFill>
                  <a:schemeClr val="bg1"/>
                </a:solidFill>
                <a:latin typeface="宋体" pitchFamily="2" charset="-122"/>
              </a:rPr>
              <a:t>第</a:t>
            </a:r>
            <a:r>
              <a:rPr lang="en-US" altLang="zh-CN" sz="4000" b="1" dirty="0">
                <a:solidFill>
                  <a:schemeClr val="bg1"/>
                </a:solidFill>
                <a:latin typeface="宋体" pitchFamily="2" charset="-122"/>
              </a:rPr>
              <a:t>1</a:t>
            </a:r>
            <a:r>
              <a:rPr lang="zh-CN" altLang="en-US" sz="4000" b="1" dirty="0">
                <a:solidFill>
                  <a:schemeClr val="bg1"/>
                </a:solidFill>
                <a:latin typeface="宋体" pitchFamily="2" charset="-122"/>
              </a:rPr>
              <a:t>课时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2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1"/>
          <p:cNvSpPr/>
          <p:nvPr/>
        </p:nvSpPr>
        <p:spPr bwMode="auto">
          <a:xfrm>
            <a:off x="3524250" y="51470"/>
            <a:ext cx="2096859" cy="715089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600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初读课文</a:t>
            </a: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593726" y="1600200"/>
            <a:ext cx="7972425" cy="2407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ts val="1200"/>
              </a:spcBef>
              <a:buFont typeface="Calibri" pitchFamily="34" charset="0"/>
              <a:buAutoNum type="arabicPeriod"/>
            </a:pPr>
            <a:r>
              <a:rPr lang="zh-CN" altLang="en-US" sz="2800" b="1" dirty="0">
                <a:latin typeface="宋体" pitchFamily="2" charset="-122"/>
              </a:rPr>
              <a:t>请大家自由地朗读课文，注意读准字音，读通句子。</a:t>
            </a:r>
            <a:endParaRPr lang="en-US" altLang="zh-CN" sz="2800" b="1" dirty="0">
              <a:latin typeface="宋体" pitchFamily="2" charset="-122"/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buFont typeface="Calibri" pitchFamily="34" charset="0"/>
              <a:buAutoNum type="arabicPeriod"/>
            </a:pPr>
            <a:r>
              <a:rPr lang="zh-CN" altLang="en-US" sz="2800" b="1" dirty="0">
                <a:latin typeface="宋体" pitchFamily="2" charset="-122"/>
              </a:rPr>
              <a:t>边读边思考：这篇文章围绕“宇宙生命之谜”写了哪些方面的内容？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矩形 22"/>
          <p:cNvSpPr>
            <a:spLocks noChangeArrowheads="1"/>
          </p:cNvSpPr>
          <p:nvPr/>
        </p:nvSpPr>
        <p:spPr bwMode="auto">
          <a:xfrm>
            <a:off x="431800" y="1339454"/>
            <a:ext cx="82804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发达　理论　类似　猜测  起源　适当　氧气  提供　能源</a:t>
            </a:r>
            <a:r>
              <a:rPr lang="en-US" altLang="zh-CN" sz="3600" b="1" dirty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昼夜　神秘　观测　拍摄  斑点　枯萎　干燥　沙漠抵御　因素  考察  培养　测试　检测  磁场</a:t>
            </a:r>
            <a:endParaRPr lang="en-US" altLang="zh-CN" sz="36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2771775" y="53757"/>
            <a:ext cx="342754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defRPr>
            </a:lvl1pPr>
          </a:lstStyle>
          <a:p>
            <a:pPr eaLnBrk="0" hangingPunct="0">
              <a:buFontTx/>
              <a:buNone/>
              <a:defRPr/>
            </a:pPr>
            <a:r>
              <a:rPr lang="zh-CN" altLang="en-US" dirty="0"/>
              <a:t>读一读，认一认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189491" y="2801392"/>
            <a:ext cx="9366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3200" b="1" dirty="0" err="1">
                <a:solidFill>
                  <a:srgbClr val="FF0000"/>
                </a:solidFill>
                <a:latin typeface="宋体" pitchFamily="2" charset="-122"/>
                <a:sym typeface="Arial" pitchFamily="34" charset="0"/>
              </a:rPr>
              <a:t>yù</a:t>
            </a:r>
            <a:endParaRPr lang="zh-CN" altLang="en-US" sz="3200" b="1" dirty="0">
              <a:solidFill>
                <a:srgbClr val="FF0000"/>
              </a:solidFill>
              <a:latin typeface="宋体" pitchFamily="2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593353" y="771550"/>
            <a:ext cx="7315200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b="1" dirty="0">
                <a:latin typeface="宋体" pitchFamily="2" charset="-122"/>
              </a:rPr>
              <a:t>    自由地朗读课文，注意读准字音，读通句子，边读边思考：这篇文章围绕“宇宙生命之谜”写了哪些方面的内容？</a:t>
            </a: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550863" y="2787774"/>
            <a:ext cx="797401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地球之外的太空中是否有生命存在，仍然是一个吸引人的问题。</a:t>
            </a:r>
            <a:endParaRPr lang="en-US" altLang="zh-CN" sz="3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593353" y="4005619"/>
            <a:ext cx="5461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还有火星是否存在生命。</a:t>
            </a:r>
            <a:endParaRPr lang="en-US" altLang="zh-CN" sz="3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539751" y="1329929"/>
            <a:ext cx="820896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0060A8"/>
                </a:solidFill>
                <a:latin typeface="楷体" pitchFamily="49" charset="-122"/>
                <a:ea typeface="楷体" pitchFamily="49" charset="-122"/>
              </a:rPr>
              <a:t>    从理论上来说，宇宙是无限的。但是人类至今尚未找到另外一颗存在生命的星球。</a:t>
            </a:r>
            <a:endParaRPr lang="en-US" altLang="zh-CN" sz="3200" b="1" dirty="0">
              <a:solidFill>
                <a:srgbClr val="0060A8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539751" y="2625329"/>
            <a:ext cx="797401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0060A8"/>
                </a:solidFill>
                <a:latin typeface="楷体" pitchFamily="49" charset="-122"/>
                <a:ea typeface="楷体" pitchFamily="49" charset="-122"/>
              </a:rPr>
              <a:t>    还写了哪些天体上可能有生命存在，可能有生命存在的天体必须具备什么样的条件。</a:t>
            </a:r>
            <a:endParaRPr lang="en-US" altLang="zh-CN" sz="3200" b="1" dirty="0">
              <a:solidFill>
                <a:srgbClr val="0060A8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827089" y="951310"/>
            <a:ext cx="7775575" cy="269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总结：   </a:t>
            </a:r>
            <a:endParaRPr lang="en-US" altLang="zh-CN" sz="2400" b="1" dirty="0">
              <a:solidFill>
                <a:srgbClr val="FF0000"/>
              </a:solidFill>
              <a:latin typeface="宋体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宋体" pitchFamily="2" charset="-122"/>
              </a:rPr>
              <a:t>    我们通过找到每个自然段的总起句并进行整合，梳理出了文章的主要内容：作者围绕宇宙生命之谜，分析了宇宙中哪些天体可能有生命存在、生命存在必须具备哪些条件、火星是否存在生命，从而得出“宇宙是否存在生命还有待探索”的结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3" b="-11067"/>
          <a:stretch>
            <a:fillRect/>
          </a:stretch>
        </p:blipFill>
        <p:spPr bwMode="auto">
          <a:xfrm rot="231301">
            <a:off x="-2724150" y="360760"/>
            <a:ext cx="12569825" cy="5303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3365500" y="1977629"/>
            <a:ext cx="2413000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4800" b="1" dirty="0">
                <a:solidFill>
                  <a:schemeClr val="bg1"/>
                </a:solidFill>
                <a:latin typeface="宋体" pitchFamily="2" charset="-122"/>
              </a:rPr>
              <a:t>第</a:t>
            </a:r>
            <a:r>
              <a:rPr lang="en-US" altLang="zh-CN" sz="4800" b="1" dirty="0">
                <a:solidFill>
                  <a:schemeClr val="bg1"/>
                </a:solidFill>
                <a:latin typeface="宋体" pitchFamily="2" charset="-122"/>
              </a:rPr>
              <a:t>2</a:t>
            </a:r>
            <a:r>
              <a:rPr lang="zh-CN" altLang="en-US" sz="4800" b="1" dirty="0">
                <a:solidFill>
                  <a:schemeClr val="bg1"/>
                </a:solidFill>
                <a:latin typeface="宋体" pitchFamily="2" charset="-122"/>
              </a:rPr>
              <a:t>课时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1275</Words>
  <PresentationFormat>全屏显示(16:9)</PresentationFormat>
  <Paragraphs>116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等线</vt:lpstr>
      <vt:lpstr>等线 Light</vt:lpstr>
      <vt:lpstr>黑体</vt:lpstr>
      <vt:lpstr>楷体</vt:lpstr>
      <vt:lpstr>宋体</vt:lpstr>
      <vt:lpstr>微软雅黑</vt:lpstr>
      <vt:lpstr>Arial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Pan, Macer</dc:creator>
  <dcterms:created xsi:type="dcterms:W3CDTF">2019-10-04T14:00:58Z</dcterms:created>
  <dcterms:modified xsi:type="dcterms:W3CDTF">2020-04-09T14:38:03Z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